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2"/>
  </p:notesMasterIdLst>
  <p:handoutMasterIdLst>
    <p:handoutMasterId r:id="rId13"/>
  </p:handoutMasterIdLst>
  <p:sldIdLst>
    <p:sldId id="261" r:id="rId2"/>
    <p:sldId id="276" r:id="rId3"/>
    <p:sldId id="292" r:id="rId4"/>
    <p:sldId id="286" r:id="rId5"/>
    <p:sldId id="289" r:id="rId6"/>
    <p:sldId id="291" r:id="rId7"/>
    <p:sldId id="290" r:id="rId8"/>
    <p:sldId id="294" r:id="rId9"/>
    <p:sldId id="293" r:id="rId10"/>
    <p:sldId id="29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048" autoAdjust="0"/>
    <p:restoredTop sz="95588" autoAdjust="0"/>
  </p:normalViewPr>
  <p:slideViewPr>
    <p:cSldViewPr snapToGrid="0" showGuides="1">
      <p:cViewPr varScale="1">
        <p:scale>
          <a:sx n="58" d="100"/>
          <a:sy n="58" d="100"/>
        </p:scale>
        <p:origin x="208" y="1360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29/09/2021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29/09/2021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29.09.2021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2021/09/30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Spørgsmål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79E60-88DC-AE47-9109-0C78A2000E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1B86F-0FE1-1648-86BC-3F71509AF9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139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BBE5-FD1A-3F44-8AA8-4EC52404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26121"/>
            <a:ext cx="11012486" cy="865186"/>
          </a:xfrm>
        </p:spPr>
        <p:txBody>
          <a:bodyPr/>
          <a:lstStyle/>
          <a:p>
            <a:r>
              <a:rPr lang="en-US" dirty="0" err="1"/>
              <a:t>Hvor</a:t>
            </a:r>
            <a:r>
              <a:rPr lang="en-US" dirty="0"/>
              <a:t> </a:t>
            </a:r>
            <a:r>
              <a:rPr lang="en-US" dirty="0" err="1"/>
              <a:t>langt</a:t>
            </a:r>
            <a:r>
              <a:rPr lang="en-US" dirty="0"/>
              <a:t> er I </a:t>
            </a:r>
            <a:r>
              <a:rPr lang="en-US" dirty="0" err="1"/>
              <a:t>kommet</a:t>
            </a:r>
            <a:r>
              <a:rPr lang="en-US" dirty="0"/>
              <a:t> med </a:t>
            </a:r>
            <a:r>
              <a:rPr lang="en-US" dirty="0" err="1"/>
              <a:t>materialet</a:t>
            </a:r>
            <a:r>
              <a:rPr lang="en-US" dirty="0"/>
              <a:t>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6156C-CEF3-8445-B51E-102328F8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E569-2702-8F46-A65E-5D3452A9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084422-402A-0B40-B32D-C5C427B9CB49}"/>
              </a:ext>
            </a:extLst>
          </p:cNvPr>
          <p:cNvSpPr/>
          <p:nvPr/>
        </p:nvSpPr>
        <p:spPr>
          <a:xfrm>
            <a:off x="2686178" y="2448539"/>
            <a:ext cx="5809640" cy="584775"/>
          </a:xfrm>
          <a:prstGeom prst="rect">
            <a:avLst/>
          </a:prstGeom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/2dt64n6w</a:t>
            </a:r>
          </a:p>
        </p:txBody>
      </p:sp>
    </p:spTree>
    <p:extLst>
      <p:ext uri="{BB962C8B-B14F-4D97-AF65-F5344CB8AC3E}">
        <p14:creationId xmlns:p14="http://schemas.microsoft.com/office/powerpoint/2010/main" val="395942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BBE5-FD1A-3F44-8AA8-4EC52404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26121"/>
            <a:ext cx="11012486" cy="865186"/>
          </a:xfrm>
        </p:spPr>
        <p:txBody>
          <a:bodyPr/>
          <a:lstStyle/>
          <a:p>
            <a:r>
              <a:rPr lang="en-US" dirty="0" err="1"/>
              <a:t>Hvad</a:t>
            </a:r>
            <a:r>
              <a:rPr lang="en-US" dirty="0"/>
              <a:t> er </a:t>
            </a:r>
            <a:r>
              <a:rPr lang="en-US" dirty="0" err="1"/>
              <a:t>typen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6156C-CEF3-8445-B51E-102328F8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E569-2702-8F46-A65E-5D3452A9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084422-402A-0B40-B32D-C5C427B9CB49}"/>
              </a:ext>
            </a:extLst>
          </p:cNvPr>
          <p:cNvSpPr/>
          <p:nvPr/>
        </p:nvSpPr>
        <p:spPr>
          <a:xfrm>
            <a:off x="2686178" y="2448539"/>
            <a:ext cx="5809640" cy="584775"/>
          </a:xfrm>
          <a:prstGeom prst="rect">
            <a:avLst/>
          </a:prstGeom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/h8j9ary8</a:t>
            </a:r>
          </a:p>
        </p:txBody>
      </p:sp>
    </p:spTree>
    <p:extLst>
      <p:ext uri="{BB962C8B-B14F-4D97-AF65-F5344CB8AC3E}">
        <p14:creationId xmlns:p14="http://schemas.microsoft.com/office/powerpoint/2010/main" val="2440366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Kodegenbrug</a:t>
            </a:r>
            <a:endParaRPr lang="en-GB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38F9EBC-F004-A34F-BFE2-DB4BFCEFC74F}"/>
              </a:ext>
            </a:extLst>
          </p:cNvPr>
          <p:cNvSpPr/>
          <p:nvPr/>
        </p:nvSpPr>
        <p:spPr>
          <a:xfrm>
            <a:off x="1585425" y="1405482"/>
            <a:ext cx="2520000" cy="25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ED21B-2126-8D4D-AC68-D3AEDBF14E26}"/>
              </a:ext>
            </a:extLst>
          </p:cNvPr>
          <p:cNvSpPr>
            <a:spLocks noChangeAspect="1"/>
          </p:cNvSpPr>
          <p:nvPr/>
        </p:nvSpPr>
        <p:spPr>
          <a:xfrm>
            <a:off x="2305425" y="2125482"/>
            <a:ext cx="1080000" cy="108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402FC-82C9-424A-BADC-639875CB0E2E}"/>
              </a:ext>
            </a:extLst>
          </p:cNvPr>
          <p:cNvSpPr txBox="1"/>
          <p:nvPr/>
        </p:nvSpPr>
        <p:spPr>
          <a:xfrm>
            <a:off x="863600" y="4378513"/>
            <a:ext cx="391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Hvad</a:t>
            </a:r>
            <a:r>
              <a:rPr lang="en-US" dirty="0"/>
              <a:t> er </a:t>
            </a:r>
            <a:r>
              <a:rPr lang="en-US" dirty="0" err="1"/>
              <a:t>arealet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annulusen</a:t>
            </a:r>
            <a:r>
              <a:rPr lang="en-US" dirty="0"/>
              <a:t> med </a:t>
            </a:r>
            <a:r>
              <a:rPr lang="en-US" dirty="0" err="1"/>
              <a:t>ydre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indre</a:t>
            </a:r>
            <a:r>
              <a:rPr lang="en-US" dirty="0"/>
              <a:t> diameter </a:t>
            </a:r>
            <a:r>
              <a:rPr lang="en-US" dirty="0" err="1"/>
              <a:t>på</a:t>
            </a:r>
            <a:r>
              <a:rPr lang="en-US" dirty="0"/>
              <a:t> 7 cm </a:t>
            </a:r>
            <a:r>
              <a:rPr lang="en-US" dirty="0" err="1"/>
              <a:t>og</a:t>
            </a:r>
            <a:r>
              <a:rPr lang="en-US" dirty="0"/>
              <a:t>  3 cm?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8FD45-6476-DC4A-BB6D-7281407A827E}"/>
              </a:ext>
            </a:extLst>
          </p:cNvPr>
          <p:cNvSpPr txBox="1"/>
          <p:nvPr/>
        </p:nvSpPr>
        <p:spPr>
          <a:xfrm>
            <a:off x="5227320" y="2829198"/>
            <a:ext cx="4555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areaAnnulus</a:t>
            </a:r>
            <a:r>
              <a:rPr lang="en-US" dirty="0"/>
              <a:t> R r = </a:t>
            </a:r>
          </a:p>
          <a:p>
            <a:r>
              <a:rPr lang="en-US" dirty="0"/>
              <a:t>  </a:t>
            </a:r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areaCircle</a:t>
            </a:r>
            <a:r>
              <a:rPr lang="en-US" dirty="0"/>
              <a:t> R </a:t>
            </a:r>
            <a:r>
              <a:rPr lang="en-DK" dirty="0"/>
              <a:t>-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r)</a:t>
            </a:r>
          </a:p>
          <a:p>
            <a:endParaRPr lang="en-US" dirty="0"/>
          </a:p>
          <a:p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areaAnnulus</a:t>
            </a:r>
            <a:r>
              <a:rPr lang="en-US" dirty="0"/>
              <a:t> 3.5 1.5)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836045-5483-9747-B473-B29B62F703CF}"/>
              </a:ext>
            </a:extLst>
          </p:cNvPr>
          <p:cNvSpPr txBox="1"/>
          <p:nvPr/>
        </p:nvSpPr>
        <p:spPr>
          <a:xfrm>
            <a:off x="5227320" y="2097143"/>
            <a:ext cx="455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areaCircle</a:t>
            </a:r>
            <a:r>
              <a:rPr lang="en-US" dirty="0"/>
              <a:t> r = </a:t>
            </a:r>
          </a:p>
          <a:p>
            <a:r>
              <a:rPr lang="en-US" dirty="0"/>
              <a:t>  </a:t>
            </a:r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System.Math.PI</a:t>
            </a:r>
            <a:r>
              <a:rPr lang="en-US" dirty="0"/>
              <a:t> * r * 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337D40-2506-7144-BEA4-592B218BA02A}"/>
              </a:ext>
            </a:extLst>
          </p:cNvPr>
          <p:cNvSpPr txBox="1"/>
          <p:nvPr/>
        </p:nvSpPr>
        <p:spPr>
          <a:xfrm>
            <a:off x="5227320" y="4819572"/>
            <a:ext cx="455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areaCircle</a:t>
            </a:r>
            <a:r>
              <a:rPr lang="en-US" dirty="0"/>
              <a:t> r = </a:t>
            </a:r>
          </a:p>
          <a:p>
            <a:r>
              <a:rPr lang="en-US" dirty="0"/>
              <a:t>  </a:t>
            </a:r>
            <a:r>
              <a:rPr lang="en-US" dirty="0" err="1"/>
              <a:t>System.Math.PI</a:t>
            </a:r>
            <a:r>
              <a:rPr lang="en-US" dirty="0"/>
              <a:t> * r * 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4146F9-EAF5-494A-8C1D-A3A97AADA4F2}"/>
              </a:ext>
            </a:extLst>
          </p:cNvPr>
          <p:cNvSpPr txBox="1"/>
          <p:nvPr/>
        </p:nvSpPr>
        <p:spPr>
          <a:xfrm>
            <a:off x="5227320" y="5459465"/>
            <a:ext cx="4555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areaAnnulus</a:t>
            </a:r>
            <a:r>
              <a:rPr lang="en-US" dirty="0"/>
              <a:t> R r =</a:t>
            </a:r>
          </a:p>
          <a:p>
            <a:r>
              <a:rPr lang="en-US" dirty="0"/>
              <a:t>  </a:t>
            </a:r>
            <a:r>
              <a:rPr lang="en-US" dirty="0" err="1"/>
              <a:t>areaCircle</a:t>
            </a:r>
            <a:r>
              <a:rPr lang="en-US" dirty="0"/>
              <a:t> R </a:t>
            </a:r>
            <a:r>
              <a:rPr lang="en-DK" dirty="0"/>
              <a:t>-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r</a:t>
            </a:r>
          </a:p>
          <a:p>
            <a:endParaRPr lang="en-US" dirty="0"/>
          </a:p>
          <a:p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areaAnnulus</a:t>
            </a:r>
            <a:r>
              <a:rPr lang="en-US" dirty="0"/>
              <a:t> 3.5 1.5)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B5E8C1-FCA8-9B4F-B55D-150C1E7E0589}"/>
              </a:ext>
            </a:extLst>
          </p:cNvPr>
          <p:cNvCxnSpPr>
            <a:cxnSpLocks/>
          </p:cNvCxnSpPr>
          <p:nvPr/>
        </p:nvCxnSpPr>
        <p:spPr>
          <a:xfrm>
            <a:off x="5227320" y="2222176"/>
            <a:ext cx="4191000" cy="5212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69FB81D-8282-734E-816D-931FEEDBF35A}"/>
              </a:ext>
            </a:extLst>
          </p:cNvPr>
          <p:cNvCxnSpPr>
            <a:cxnSpLocks/>
          </p:cNvCxnSpPr>
          <p:nvPr/>
        </p:nvCxnSpPr>
        <p:spPr>
          <a:xfrm flipV="1">
            <a:off x="5227320" y="2222176"/>
            <a:ext cx="4191000" cy="5212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E809145-10E5-394D-B58E-D049F672390B}"/>
              </a:ext>
            </a:extLst>
          </p:cNvPr>
          <p:cNvSpPr txBox="1"/>
          <p:nvPr/>
        </p:nvSpPr>
        <p:spPr>
          <a:xfrm>
            <a:off x="5227320" y="952534"/>
            <a:ext cx="2470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Opgaveneddeling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Areal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cirkel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Areal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annulus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D46943-E192-B241-8132-019C321E3113}"/>
              </a:ext>
            </a:extLst>
          </p:cNvPr>
          <p:cNvSpPr/>
          <p:nvPr/>
        </p:nvSpPr>
        <p:spPr>
          <a:xfrm>
            <a:off x="4926959" y="4127747"/>
            <a:ext cx="5809640" cy="584775"/>
          </a:xfrm>
          <a:prstGeom prst="rect">
            <a:avLst/>
          </a:prstGeom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/2wt4dy7p</a:t>
            </a:r>
            <a:endParaRPr lang="en-DK" sz="3200" dirty="0"/>
          </a:p>
        </p:txBody>
      </p:sp>
    </p:spTree>
    <p:extLst>
      <p:ext uri="{BB962C8B-B14F-4D97-AF65-F5344CB8AC3E}">
        <p14:creationId xmlns:p14="http://schemas.microsoft.com/office/powerpoint/2010/main" val="410914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  <p:bldP spid="20" grpId="0"/>
      <p:bldP spid="23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42F92E-228A-FC49-AB73-A5868F3977F2}"/>
              </a:ext>
            </a:extLst>
          </p:cNvPr>
          <p:cNvSpPr txBox="1"/>
          <p:nvPr/>
        </p:nvSpPr>
        <p:spPr>
          <a:xfrm>
            <a:off x="6420363" y="2346280"/>
            <a:ext cx="4555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areaCircle</a:t>
            </a:r>
            <a:r>
              <a:rPr lang="en-US" dirty="0"/>
              <a:t> r = </a:t>
            </a:r>
          </a:p>
          <a:p>
            <a:r>
              <a:rPr lang="en-US" dirty="0"/>
              <a:t>  </a:t>
            </a:r>
            <a:r>
              <a:rPr lang="en-US" dirty="0" err="1"/>
              <a:t>System.Math.PI</a:t>
            </a:r>
            <a:r>
              <a:rPr lang="en-US" dirty="0"/>
              <a:t> * r * r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areaAnnulus</a:t>
            </a:r>
            <a:r>
              <a:rPr lang="en-US" dirty="0"/>
              <a:t> R r =</a:t>
            </a:r>
          </a:p>
          <a:p>
            <a:r>
              <a:rPr lang="en-US" dirty="0"/>
              <a:t>  </a:t>
            </a:r>
            <a:r>
              <a:rPr lang="en-US" dirty="0" err="1"/>
              <a:t>areaCircle</a:t>
            </a:r>
            <a:r>
              <a:rPr lang="en-US" dirty="0"/>
              <a:t> R </a:t>
            </a:r>
            <a:r>
              <a:rPr lang="en-DK" dirty="0"/>
              <a:t>-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r</a:t>
            </a:r>
          </a:p>
          <a:p>
            <a:endParaRPr lang="en-US" dirty="0"/>
          </a:p>
          <a:p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areaAnnulus</a:t>
            </a:r>
            <a:r>
              <a:rPr lang="en-US" dirty="0"/>
              <a:t> 3.5 1.5)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522B3-1085-614E-BB88-D969D89E799A}"/>
              </a:ext>
            </a:extLst>
          </p:cNvPr>
          <p:cNvSpPr txBox="1"/>
          <p:nvPr/>
        </p:nvSpPr>
        <p:spPr>
          <a:xfrm>
            <a:off x="426720" y="2346280"/>
            <a:ext cx="4555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areaCircle</a:t>
            </a:r>
            <a:r>
              <a:rPr lang="en-US" dirty="0"/>
              <a:t> r = </a:t>
            </a:r>
          </a:p>
          <a:p>
            <a:r>
              <a:rPr lang="en-US" dirty="0"/>
              <a:t>  </a:t>
            </a:r>
            <a:r>
              <a:rPr lang="en-US" dirty="0" err="1"/>
              <a:t>System.Math.PI</a:t>
            </a:r>
            <a:r>
              <a:rPr lang="en-US" dirty="0"/>
              <a:t> * r * r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areaAnnulus</a:t>
            </a:r>
            <a:r>
              <a:rPr lang="en-US" dirty="0"/>
              <a:t> R r =</a:t>
            </a:r>
          </a:p>
          <a:p>
            <a:r>
              <a:rPr lang="en-US" dirty="0"/>
              <a:t>  </a:t>
            </a:r>
            <a:r>
              <a:rPr lang="en-US" dirty="0" err="1"/>
              <a:t>areaCircle</a:t>
            </a:r>
            <a:r>
              <a:rPr lang="en-US" dirty="0"/>
              <a:t> R </a:t>
            </a:r>
            <a:r>
              <a:rPr lang="en-DK" dirty="0"/>
              <a:t>-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r</a:t>
            </a:r>
          </a:p>
          <a:p>
            <a:endParaRPr lang="en-US" dirty="0"/>
          </a:p>
          <a:p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areaAnnulus</a:t>
            </a:r>
            <a:r>
              <a:rPr lang="en-US" dirty="0"/>
              <a:t> 3.5 1.5)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Virkefelter</a:t>
            </a:r>
            <a:r>
              <a:rPr lang="en-GB" dirty="0"/>
              <a:t> vs. </a:t>
            </a:r>
            <a:r>
              <a:rPr lang="en-GB" dirty="0" err="1"/>
              <a:t>Miljø</a:t>
            </a:r>
            <a:r>
              <a:rPr lang="en-GB" dirty="0"/>
              <a:t> (scope vs. environment)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B4E550-1B90-314B-B68F-BBA5C0B2DB0A}"/>
              </a:ext>
            </a:extLst>
          </p:cNvPr>
          <p:cNvSpPr/>
          <p:nvPr/>
        </p:nvSpPr>
        <p:spPr>
          <a:xfrm>
            <a:off x="426720" y="3003300"/>
            <a:ext cx="3810000" cy="14925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9317F4-F987-044B-930C-6CF33F429D36}"/>
              </a:ext>
            </a:extLst>
          </p:cNvPr>
          <p:cNvSpPr/>
          <p:nvPr/>
        </p:nvSpPr>
        <p:spPr>
          <a:xfrm>
            <a:off x="609600" y="2666320"/>
            <a:ext cx="3246120" cy="2750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EC888A-D043-B446-B91A-BBC7CBDF17A4}"/>
              </a:ext>
            </a:extLst>
          </p:cNvPr>
          <p:cNvSpPr/>
          <p:nvPr/>
        </p:nvSpPr>
        <p:spPr>
          <a:xfrm>
            <a:off x="492758" y="3865858"/>
            <a:ext cx="3530601" cy="492782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05FF4F-8EB8-AC45-8B69-2023F5DD9F86}"/>
              </a:ext>
            </a:extLst>
          </p:cNvPr>
          <p:cNvSpPr/>
          <p:nvPr/>
        </p:nvSpPr>
        <p:spPr>
          <a:xfrm>
            <a:off x="624840" y="3481120"/>
            <a:ext cx="3246120" cy="2750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BBC0A9-7C16-D544-938B-70F14605B494}"/>
              </a:ext>
            </a:extLst>
          </p:cNvPr>
          <p:cNvSpPr txBox="1"/>
          <p:nvPr/>
        </p:nvSpPr>
        <p:spPr>
          <a:xfrm>
            <a:off x="215989" y="1914968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Virkefelt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82C666-B382-0C40-96CC-6FDC6316E5EC}"/>
              </a:ext>
            </a:extLst>
          </p:cNvPr>
          <p:cNvSpPr txBox="1"/>
          <p:nvPr/>
        </p:nvSpPr>
        <p:spPr>
          <a:xfrm>
            <a:off x="6266269" y="191496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Miljø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2B6EF-BE4F-5544-B4F3-461E055A5630}"/>
              </a:ext>
            </a:extLst>
          </p:cNvPr>
          <p:cNvSpPr/>
          <p:nvPr/>
        </p:nvSpPr>
        <p:spPr>
          <a:xfrm>
            <a:off x="6466083" y="2371658"/>
            <a:ext cx="2632197" cy="56966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311132-D7EE-7D4A-A22D-837EBDACD701}"/>
              </a:ext>
            </a:extLst>
          </p:cNvPr>
          <p:cNvSpPr/>
          <p:nvPr/>
        </p:nvSpPr>
        <p:spPr>
          <a:xfrm>
            <a:off x="6405123" y="2294438"/>
            <a:ext cx="3013197" cy="155618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D204E9-1946-6149-8029-C03B88B423C0}"/>
              </a:ext>
            </a:extLst>
          </p:cNvPr>
          <p:cNvSpPr/>
          <p:nvPr/>
        </p:nvSpPr>
        <p:spPr>
          <a:xfrm>
            <a:off x="6344163" y="2228240"/>
            <a:ext cx="3661660" cy="213039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9686A1-063E-9946-9687-874A42EA244E}"/>
              </a:ext>
            </a:extLst>
          </p:cNvPr>
          <p:cNvCxnSpPr>
            <a:cxnSpLocks/>
            <a:stCxn id="22" idx="2"/>
            <a:endCxn id="10" idx="3"/>
          </p:cNvCxnSpPr>
          <p:nvPr/>
        </p:nvCxnSpPr>
        <p:spPr>
          <a:xfrm flipH="1">
            <a:off x="3855720" y="2277725"/>
            <a:ext cx="878709" cy="52609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D8E3F5A-9322-5A47-B12F-143BFEA8C29E}"/>
              </a:ext>
            </a:extLst>
          </p:cNvPr>
          <p:cNvSpPr txBox="1"/>
          <p:nvPr/>
        </p:nvSpPr>
        <p:spPr>
          <a:xfrm>
            <a:off x="3913878" y="1631394"/>
            <a:ext cx="164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areaCircle</a:t>
            </a:r>
            <a:r>
              <a:rPr lang="en-US" dirty="0"/>
              <a:t>-r’s </a:t>
            </a:r>
            <a:r>
              <a:rPr lang="en-US" dirty="0" err="1"/>
              <a:t>virkefelt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77BD97-9EC7-DC46-9574-DB1942A0D896}"/>
              </a:ext>
            </a:extLst>
          </p:cNvPr>
          <p:cNvCxnSpPr>
            <a:cxnSpLocks/>
            <a:stCxn id="27" idx="2"/>
            <a:endCxn id="2" idx="3"/>
          </p:cNvCxnSpPr>
          <p:nvPr/>
        </p:nvCxnSpPr>
        <p:spPr>
          <a:xfrm flipH="1">
            <a:off x="4236720" y="2961875"/>
            <a:ext cx="964691" cy="78767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C4344F8-48F5-D743-92F8-0BF3E5D65C25}"/>
              </a:ext>
            </a:extLst>
          </p:cNvPr>
          <p:cNvSpPr txBox="1"/>
          <p:nvPr/>
        </p:nvSpPr>
        <p:spPr>
          <a:xfrm>
            <a:off x="4557645" y="2315544"/>
            <a:ext cx="1287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areaCircles</a:t>
            </a:r>
            <a:r>
              <a:rPr lang="en-US" dirty="0"/>
              <a:t> </a:t>
            </a:r>
            <a:r>
              <a:rPr lang="en-US" dirty="0" err="1"/>
              <a:t>virkefelt</a:t>
            </a:r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6C9C3C3-EAA1-9D4F-86C6-339F81F656B2}"/>
              </a:ext>
            </a:extLst>
          </p:cNvPr>
          <p:cNvCxnSpPr>
            <a:cxnSpLocks/>
            <a:stCxn id="34" idx="1"/>
            <a:endCxn id="12" idx="3"/>
          </p:cNvCxnSpPr>
          <p:nvPr/>
        </p:nvCxnSpPr>
        <p:spPr>
          <a:xfrm flipH="1" flipV="1">
            <a:off x="3870960" y="3618620"/>
            <a:ext cx="686685" cy="67037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71EB84F-7BEA-F447-94DC-B83A10B7D75F}"/>
              </a:ext>
            </a:extLst>
          </p:cNvPr>
          <p:cNvSpPr txBox="1"/>
          <p:nvPr/>
        </p:nvSpPr>
        <p:spPr>
          <a:xfrm>
            <a:off x="4557645" y="3827326"/>
            <a:ext cx="1662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areaAnnulus</a:t>
            </a:r>
            <a:r>
              <a:rPr lang="en-US" dirty="0"/>
              <a:t>-R </a:t>
            </a:r>
            <a:r>
              <a:rPr lang="en-US" dirty="0" err="1"/>
              <a:t>og</a:t>
            </a:r>
            <a:r>
              <a:rPr lang="en-US" dirty="0"/>
              <a:t> -r’s </a:t>
            </a:r>
            <a:r>
              <a:rPr lang="en-US" dirty="0" err="1"/>
              <a:t>virkefelt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E470041-C922-B34F-8A3A-960CAFCD6BD6}"/>
              </a:ext>
            </a:extLst>
          </p:cNvPr>
          <p:cNvCxnSpPr>
            <a:cxnSpLocks/>
            <a:stCxn id="36" idx="1"/>
            <a:endCxn id="11" idx="3"/>
          </p:cNvCxnSpPr>
          <p:nvPr/>
        </p:nvCxnSpPr>
        <p:spPr>
          <a:xfrm flipH="1" flipV="1">
            <a:off x="4023359" y="4112249"/>
            <a:ext cx="545592" cy="100774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1D9E113-64CA-1942-95B6-693ADA04BA9D}"/>
              </a:ext>
            </a:extLst>
          </p:cNvPr>
          <p:cNvSpPr txBox="1"/>
          <p:nvPr/>
        </p:nvSpPr>
        <p:spPr>
          <a:xfrm>
            <a:off x="4568951" y="4796823"/>
            <a:ext cx="1607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areaAnnulus</a:t>
            </a:r>
            <a:r>
              <a:rPr lang="en-US" dirty="0"/>
              <a:t>’ </a:t>
            </a:r>
            <a:r>
              <a:rPr lang="en-US" dirty="0" err="1"/>
              <a:t>virkefelt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C58C78-D0DC-1247-B985-CBE24AED05A0}"/>
              </a:ext>
            </a:extLst>
          </p:cNvPr>
          <p:cNvCxnSpPr>
            <a:cxnSpLocks/>
            <a:stCxn id="44" idx="2"/>
            <a:endCxn id="16" idx="3"/>
          </p:cNvCxnSpPr>
          <p:nvPr/>
        </p:nvCxnSpPr>
        <p:spPr>
          <a:xfrm flipH="1">
            <a:off x="9098280" y="1707555"/>
            <a:ext cx="1165860" cy="94893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E1AA50B-E70B-404F-869C-F8A5A0203D27}"/>
              </a:ext>
            </a:extLst>
          </p:cNvPr>
          <p:cNvSpPr txBox="1"/>
          <p:nvPr/>
        </p:nvSpPr>
        <p:spPr>
          <a:xfrm>
            <a:off x="9098280" y="784225"/>
            <a:ext cx="2331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areaCircle-krop</a:t>
            </a:r>
            <a:r>
              <a:rPr lang="en-US" dirty="0"/>
              <a:t> </a:t>
            </a:r>
            <a:r>
              <a:rPr lang="en-US" dirty="0" err="1"/>
              <a:t>kender</a:t>
            </a:r>
            <a:r>
              <a:rPr lang="en-US" dirty="0"/>
              <a:t> r (men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A37AD80-5F95-4D43-B34A-EDF34941AB09}"/>
              </a:ext>
            </a:extLst>
          </p:cNvPr>
          <p:cNvCxnSpPr>
            <a:cxnSpLocks/>
            <a:stCxn id="49" idx="1"/>
            <a:endCxn id="17" idx="3"/>
          </p:cNvCxnSpPr>
          <p:nvPr/>
        </p:nvCxnSpPr>
        <p:spPr>
          <a:xfrm flipH="1">
            <a:off x="9418320" y="2756103"/>
            <a:ext cx="711695" cy="31642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7E0051D-08E7-014A-B298-1FCD53237B51}"/>
              </a:ext>
            </a:extLst>
          </p:cNvPr>
          <p:cNvSpPr txBox="1"/>
          <p:nvPr/>
        </p:nvSpPr>
        <p:spPr>
          <a:xfrm>
            <a:off x="10130015" y="2294438"/>
            <a:ext cx="1920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areaAnnulus-krop</a:t>
            </a:r>
            <a:r>
              <a:rPr lang="en-US" dirty="0"/>
              <a:t> </a:t>
            </a:r>
            <a:r>
              <a:rPr lang="en-US" dirty="0" err="1"/>
              <a:t>kender</a:t>
            </a:r>
            <a:r>
              <a:rPr lang="en-US" dirty="0"/>
              <a:t> R, r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areaCircle</a:t>
            </a:r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84EC969-33FC-214F-8419-099F0E2663DA}"/>
              </a:ext>
            </a:extLst>
          </p:cNvPr>
          <p:cNvCxnSpPr>
            <a:cxnSpLocks/>
            <a:stCxn id="56" idx="1"/>
            <a:endCxn id="18" idx="3"/>
          </p:cNvCxnSpPr>
          <p:nvPr/>
        </p:nvCxnSpPr>
        <p:spPr>
          <a:xfrm flipH="1" flipV="1">
            <a:off x="10005823" y="3293440"/>
            <a:ext cx="258316" cy="68030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9FD1A24-B2ED-B747-A8AC-92E763AB04ED}"/>
              </a:ext>
            </a:extLst>
          </p:cNvPr>
          <p:cNvSpPr txBox="1"/>
          <p:nvPr/>
        </p:nvSpPr>
        <p:spPr>
          <a:xfrm>
            <a:off x="10264139" y="3512084"/>
            <a:ext cx="1786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printfn</a:t>
            </a:r>
            <a:r>
              <a:rPr lang="en-US" dirty="0"/>
              <a:t> </a:t>
            </a:r>
            <a:r>
              <a:rPr lang="en-US" dirty="0" err="1"/>
              <a:t>kender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areaAnnulus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9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animBg="1"/>
      <p:bldP spid="10" grpId="0" animBg="1"/>
      <p:bldP spid="11" grpId="0" animBg="1"/>
      <p:bldP spid="12" grpId="0" animBg="1"/>
      <p:bldP spid="15" grpId="0"/>
      <p:bldP spid="16" grpId="0" animBg="1"/>
      <p:bldP spid="17" grpId="0" animBg="1"/>
      <p:bldP spid="18" grpId="0" animBg="1"/>
      <p:bldP spid="22" grpId="0"/>
      <p:bldP spid="27" grpId="0"/>
      <p:bldP spid="34" grpId="0"/>
      <p:bldP spid="36" grpId="0"/>
      <p:bldP spid="44" grpId="0"/>
      <p:bldP spid="49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42F92E-228A-FC49-AB73-A5868F3977F2}"/>
              </a:ext>
            </a:extLst>
          </p:cNvPr>
          <p:cNvSpPr txBox="1"/>
          <p:nvPr/>
        </p:nvSpPr>
        <p:spPr>
          <a:xfrm>
            <a:off x="537723" y="3047320"/>
            <a:ext cx="4555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areaCircle</a:t>
            </a:r>
            <a:r>
              <a:rPr lang="en-US" dirty="0"/>
              <a:t> r = </a:t>
            </a:r>
          </a:p>
          <a:p>
            <a:r>
              <a:rPr lang="en-US" dirty="0"/>
              <a:t>  </a:t>
            </a:r>
            <a:r>
              <a:rPr lang="en-US" dirty="0" err="1"/>
              <a:t>System.Math.PI</a:t>
            </a:r>
            <a:r>
              <a:rPr lang="en-US" dirty="0"/>
              <a:t> * r * r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areaAnnulus</a:t>
            </a:r>
            <a:r>
              <a:rPr lang="en-US" dirty="0"/>
              <a:t> R r =</a:t>
            </a:r>
          </a:p>
          <a:p>
            <a:r>
              <a:rPr lang="en-US" dirty="0"/>
              <a:t>  </a:t>
            </a:r>
            <a:r>
              <a:rPr lang="en-US" dirty="0" err="1"/>
              <a:t>areaCircle</a:t>
            </a:r>
            <a:r>
              <a:rPr lang="en-US" dirty="0"/>
              <a:t> R </a:t>
            </a:r>
            <a:r>
              <a:rPr lang="en-DK" dirty="0"/>
              <a:t>-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r</a:t>
            </a:r>
          </a:p>
          <a:p>
            <a:endParaRPr lang="en-US" dirty="0"/>
          </a:p>
          <a:p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areaAnnulus</a:t>
            </a:r>
            <a:r>
              <a:rPr lang="en-US" dirty="0"/>
              <a:t> 3.5 1.5)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Håndkøring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82C666-B382-0C40-96CC-6FDC6316E5EC}"/>
              </a:ext>
            </a:extLst>
          </p:cNvPr>
          <p:cNvSpPr txBox="1"/>
          <p:nvPr/>
        </p:nvSpPr>
        <p:spPr>
          <a:xfrm>
            <a:off x="383629" y="261600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Miljø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2B6EF-BE4F-5544-B4F3-461E055A5630}"/>
              </a:ext>
            </a:extLst>
          </p:cNvPr>
          <p:cNvSpPr/>
          <p:nvPr/>
        </p:nvSpPr>
        <p:spPr>
          <a:xfrm>
            <a:off x="583443" y="3072698"/>
            <a:ext cx="2632197" cy="56966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311132-D7EE-7D4A-A22D-837EBDACD701}"/>
              </a:ext>
            </a:extLst>
          </p:cNvPr>
          <p:cNvSpPr/>
          <p:nvPr/>
        </p:nvSpPr>
        <p:spPr>
          <a:xfrm>
            <a:off x="522483" y="2995478"/>
            <a:ext cx="3013197" cy="155618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D204E9-1946-6149-8029-C03B88B423C0}"/>
              </a:ext>
            </a:extLst>
          </p:cNvPr>
          <p:cNvSpPr/>
          <p:nvPr/>
        </p:nvSpPr>
        <p:spPr>
          <a:xfrm>
            <a:off x="461523" y="2929280"/>
            <a:ext cx="3661660" cy="213039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C58C78-D0DC-1247-B985-CBE24AED05A0}"/>
              </a:ext>
            </a:extLst>
          </p:cNvPr>
          <p:cNvCxnSpPr>
            <a:cxnSpLocks/>
            <a:stCxn id="44" idx="2"/>
            <a:endCxn id="16" idx="3"/>
          </p:cNvCxnSpPr>
          <p:nvPr/>
        </p:nvCxnSpPr>
        <p:spPr>
          <a:xfrm>
            <a:off x="1348740" y="2139684"/>
            <a:ext cx="1866900" cy="12178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E1AA50B-E70B-404F-869C-F8A5A0203D27}"/>
              </a:ext>
            </a:extLst>
          </p:cNvPr>
          <p:cNvSpPr txBox="1"/>
          <p:nvPr/>
        </p:nvSpPr>
        <p:spPr>
          <a:xfrm>
            <a:off x="182880" y="1216354"/>
            <a:ext cx="2331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areaCircle-krop</a:t>
            </a:r>
            <a:r>
              <a:rPr lang="en-US" dirty="0"/>
              <a:t> </a:t>
            </a:r>
            <a:r>
              <a:rPr lang="en-US" dirty="0" err="1"/>
              <a:t>kender</a:t>
            </a:r>
            <a:r>
              <a:rPr lang="en-US" dirty="0"/>
              <a:t> r (men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A37AD80-5F95-4D43-B34A-EDF34941AB09}"/>
              </a:ext>
            </a:extLst>
          </p:cNvPr>
          <p:cNvCxnSpPr>
            <a:cxnSpLocks/>
            <a:stCxn id="49" idx="2"/>
            <a:endCxn id="17" idx="3"/>
          </p:cNvCxnSpPr>
          <p:nvPr/>
        </p:nvCxnSpPr>
        <p:spPr>
          <a:xfrm flipH="1">
            <a:off x="3535680" y="2304443"/>
            <a:ext cx="150750" cy="146912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7E0051D-08E7-014A-B298-1FCD53237B51}"/>
              </a:ext>
            </a:extLst>
          </p:cNvPr>
          <p:cNvSpPr txBox="1"/>
          <p:nvPr/>
        </p:nvSpPr>
        <p:spPr>
          <a:xfrm>
            <a:off x="2726179" y="1381113"/>
            <a:ext cx="1920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areaAnnulus-krop</a:t>
            </a:r>
            <a:r>
              <a:rPr lang="en-US" dirty="0"/>
              <a:t> </a:t>
            </a:r>
            <a:r>
              <a:rPr lang="en-US" dirty="0" err="1"/>
              <a:t>kender</a:t>
            </a:r>
            <a:r>
              <a:rPr lang="en-US" dirty="0"/>
              <a:t> R, r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areaCircle</a:t>
            </a:r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84EC969-33FC-214F-8419-099F0E2663DA}"/>
              </a:ext>
            </a:extLst>
          </p:cNvPr>
          <p:cNvCxnSpPr>
            <a:cxnSpLocks/>
            <a:stCxn id="56" idx="0"/>
            <a:endCxn id="18" idx="2"/>
          </p:cNvCxnSpPr>
          <p:nvPr/>
        </p:nvCxnSpPr>
        <p:spPr>
          <a:xfrm flipV="1">
            <a:off x="2292353" y="5059679"/>
            <a:ext cx="0" cy="46195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9FD1A24-B2ED-B747-A8AC-92E763AB04ED}"/>
              </a:ext>
            </a:extLst>
          </p:cNvPr>
          <p:cNvSpPr txBox="1"/>
          <p:nvPr/>
        </p:nvSpPr>
        <p:spPr>
          <a:xfrm>
            <a:off x="1399164" y="5521630"/>
            <a:ext cx="1786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printfn</a:t>
            </a:r>
            <a:r>
              <a:rPr lang="en-US" dirty="0"/>
              <a:t> </a:t>
            </a:r>
            <a:r>
              <a:rPr lang="en-US" dirty="0" err="1"/>
              <a:t>kender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areaAnnulus</a:t>
            </a:r>
            <a:endParaRPr lang="en-US" dirty="0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AC58AF24-72A5-F74C-B82A-1580876AB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968349"/>
              </p:ext>
            </p:extLst>
          </p:nvPr>
        </p:nvGraphicFramePr>
        <p:xfrm>
          <a:off x="5108029" y="17886"/>
          <a:ext cx="6994920" cy="68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290">
                  <a:extLst>
                    <a:ext uri="{9D8B030D-6E8A-4147-A177-3AD203B41FA5}">
                      <a16:colId xmlns:a16="http://schemas.microsoft.com/office/drawing/2014/main" val="1517136038"/>
                    </a:ext>
                  </a:extLst>
                </a:gridCol>
                <a:gridCol w="648182">
                  <a:extLst>
                    <a:ext uri="{9D8B030D-6E8A-4147-A177-3AD203B41FA5}">
                      <a16:colId xmlns:a16="http://schemas.microsoft.com/office/drawing/2014/main" val="335790545"/>
                    </a:ext>
                  </a:extLst>
                </a:gridCol>
                <a:gridCol w="648183">
                  <a:extLst>
                    <a:ext uri="{9D8B030D-6E8A-4147-A177-3AD203B41FA5}">
                      <a16:colId xmlns:a16="http://schemas.microsoft.com/office/drawing/2014/main" val="2979577044"/>
                    </a:ext>
                  </a:extLst>
                </a:gridCol>
                <a:gridCol w="5100265">
                  <a:extLst>
                    <a:ext uri="{9D8B030D-6E8A-4147-A177-3AD203B41FA5}">
                      <a16:colId xmlns:a16="http://schemas.microsoft.com/office/drawing/2014/main" val="268813687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en-US" sz="140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Linje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Miljø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55623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areaCircle</a:t>
                      </a:r>
                      <a:r>
                        <a:rPr lang="en-US" sz="1400" dirty="0"/>
                        <a:t> = ((r), </a:t>
                      </a:r>
                      <a:r>
                        <a:rPr lang="en-US" sz="1400" dirty="0" err="1"/>
                        <a:t>System.Math.PI</a:t>
                      </a:r>
                      <a:r>
                        <a:rPr lang="en-US" sz="1400" dirty="0"/>
                        <a:t> * r * r, ())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90598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areaAnnulus</a:t>
                      </a:r>
                      <a:r>
                        <a:rPr lang="en-US" sz="1400" dirty="0"/>
                        <a:t> = ((</a:t>
                      </a:r>
                      <a:r>
                        <a:rPr lang="en-US" sz="1400" dirty="0" err="1"/>
                        <a:t>R,r</a:t>
                      </a:r>
                      <a:r>
                        <a:rPr lang="en-US" sz="1400" dirty="0"/>
                        <a:t>), </a:t>
                      </a:r>
                      <a:r>
                        <a:rPr lang="en-US" sz="1400" dirty="0" err="1"/>
                        <a:t>areaCircle</a:t>
                      </a:r>
                      <a:r>
                        <a:rPr lang="en-US" sz="1400" dirty="0"/>
                        <a:t> R </a:t>
                      </a:r>
                      <a:r>
                        <a:rPr lang="en-DK" sz="1400" dirty="0"/>
                        <a:t>-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areaCircle</a:t>
                      </a:r>
                      <a:r>
                        <a:rPr lang="en-US" sz="1400" dirty="0"/>
                        <a:t> r, (</a:t>
                      </a:r>
                      <a:r>
                        <a:rPr lang="en-US" sz="1400" dirty="0" err="1"/>
                        <a:t>areaCircle</a:t>
                      </a:r>
                      <a:r>
                        <a:rPr lang="en-US" sz="1400" dirty="0"/>
                        <a:t>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9507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printfn</a:t>
                      </a:r>
                      <a:r>
                        <a:rPr lang="en-US" sz="1400" dirty="0"/>
                        <a:t> "%g" (</a:t>
                      </a:r>
                      <a:r>
                        <a:rPr lang="en-US" sz="1400" dirty="0" err="1"/>
                        <a:t>areaAnnulus</a:t>
                      </a:r>
                      <a:r>
                        <a:rPr lang="en-US" sz="1400" dirty="0"/>
                        <a:t> 3.5 1.5) =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72293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areaAnnulus</a:t>
                      </a:r>
                      <a:r>
                        <a:rPr lang="en-US" sz="1400" dirty="0"/>
                        <a:t> 3.5 1.5 =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21679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((R=3.5,r=1.5), </a:t>
                      </a:r>
                      <a:r>
                        <a:rPr lang="en-US" sz="1400" dirty="0" err="1"/>
                        <a:t>areaCircle</a:t>
                      </a:r>
                      <a:r>
                        <a:rPr lang="en-US" sz="1400" dirty="0"/>
                        <a:t> R </a:t>
                      </a:r>
                      <a:r>
                        <a:rPr lang="en-DK" sz="1400" dirty="0"/>
                        <a:t>-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areaCircle</a:t>
                      </a:r>
                      <a:r>
                        <a:rPr lang="en-US" sz="1400" dirty="0"/>
                        <a:t> r, (</a:t>
                      </a:r>
                      <a:r>
                        <a:rPr lang="en-US" sz="1400" dirty="0" err="1"/>
                        <a:t>areaCircle</a:t>
                      </a:r>
                      <a:r>
                        <a:rPr lang="en-US" sz="1400" dirty="0"/>
                        <a:t>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81673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areaCircle</a:t>
                      </a:r>
                      <a:r>
                        <a:rPr lang="en-US" sz="1400" dirty="0"/>
                        <a:t> 3.5 </a:t>
                      </a:r>
                      <a:r>
                        <a:rPr lang="en-DK" sz="1400" dirty="0"/>
                        <a:t>-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areaCircle</a:t>
                      </a:r>
                      <a:r>
                        <a:rPr lang="en-US" sz="1400" dirty="0"/>
                        <a:t> 1.5 =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57781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areaCircle</a:t>
                      </a:r>
                      <a:r>
                        <a:rPr lang="en-US" sz="1400" dirty="0"/>
                        <a:t> 3.5 =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44709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((r=3.5), </a:t>
                      </a:r>
                      <a:r>
                        <a:rPr lang="en-US" sz="1400" dirty="0" err="1"/>
                        <a:t>System.Math.PI</a:t>
                      </a:r>
                      <a:r>
                        <a:rPr lang="en-US" sz="1400" dirty="0"/>
                        <a:t> * r * r, ())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99698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return = </a:t>
                      </a:r>
                      <a:r>
                        <a:rPr lang="en-DK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38.4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DK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15455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areaCircle</a:t>
                      </a:r>
                      <a:r>
                        <a:rPr lang="en-US" sz="1400" dirty="0"/>
                        <a:t> 3.5 = 38.4…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18593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areaCircle</a:t>
                      </a:r>
                      <a:r>
                        <a:rPr lang="en-US" sz="1400" dirty="0"/>
                        <a:t> 1.5 =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65126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((r=1.5),</a:t>
                      </a:r>
                      <a:r>
                        <a:rPr lang="en-US" sz="1400" dirty="0" err="1"/>
                        <a:t>krop</a:t>
                      </a:r>
                      <a:r>
                        <a:rPr lang="en-US" sz="1400" dirty="0"/>
                        <a:t>,())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00467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return = </a:t>
                      </a:r>
                      <a:r>
                        <a:rPr lang="en-DK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DK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63117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areaCircle</a:t>
                      </a:r>
                      <a:r>
                        <a:rPr lang="en-US" sz="1400" dirty="0"/>
                        <a:t> 1.5 = 7.0…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4123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areaCircle</a:t>
                      </a:r>
                      <a:r>
                        <a:rPr lang="en-US" sz="1400" dirty="0"/>
                        <a:t> 3.5 </a:t>
                      </a:r>
                      <a:r>
                        <a:rPr lang="en-DK" sz="1400" dirty="0"/>
                        <a:t>-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areaCircle</a:t>
                      </a:r>
                      <a:r>
                        <a:rPr lang="en-US" sz="1400" dirty="0"/>
                        <a:t> 1.5 = 31.4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99932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return = </a:t>
                      </a:r>
                      <a:r>
                        <a:rPr lang="en-DK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31.4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DK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1246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areaAnnulus</a:t>
                      </a:r>
                      <a:r>
                        <a:rPr lang="en-US" sz="1400" dirty="0"/>
                        <a:t> 3.5 1.5 = 31.4…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14740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output = 31.4…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56500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printfn</a:t>
                      </a:r>
                      <a:r>
                        <a:rPr lang="en-US" sz="1400" dirty="0"/>
                        <a:t> "%g" (</a:t>
                      </a:r>
                      <a:r>
                        <a:rPr lang="en-US" sz="1400" dirty="0" err="1"/>
                        <a:t>areaAnnulus</a:t>
                      </a:r>
                      <a:r>
                        <a:rPr lang="en-US" sz="1400" dirty="0"/>
                        <a:t> 3.5 1.5) = 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09719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return = 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83781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E11E0E-1CDB-5841-8EA9-EFAD2B7F470F}"/>
              </a:ext>
            </a:extLst>
          </p:cNvPr>
          <p:cNvSpPr txBox="1"/>
          <p:nvPr/>
        </p:nvSpPr>
        <p:spPr>
          <a:xfrm>
            <a:off x="182880" y="3063240"/>
            <a:ext cx="3097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1</a:t>
            </a:r>
          </a:p>
          <a:p>
            <a:r>
              <a:rPr lang="en-US" dirty="0">
                <a:highlight>
                  <a:srgbClr val="00FF00"/>
                </a:highlight>
              </a:rPr>
              <a:t>2</a:t>
            </a:r>
          </a:p>
          <a:p>
            <a:r>
              <a:rPr lang="en-US" dirty="0">
                <a:highlight>
                  <a:srgbClr val="00FF00"/>
                </a:highlight>
              </a:rPr>
              <a:t>3</a:t>
            </a:r>
          </a:p>
          <a:p>
            <a:r>
              <a:rPr lang="en-US" dirty="0">
                <a:highlight>
                  <a:srgbClr val="00FF00"/>
                </a:highlight>
              </a:rPr>
              <a:t>4</a:t>
            </a:r>
          </a:p>
          <a:p>
            <a:r>
              <a:rPr lang="en-US" dirty="0">
                <a:highlight>
                  <a:srgbClr val="00FF00"/>
                </a:highlight>
              </a:rPr>
              <a:t>5</a:t>
            </a:r>
          </a:p>
          <a:p>
            <a:r>
              <a:rPr lang="en-US" dirty="0">
                <a:highlight>
                  <a:srgbClr val="00FF00"/>
                </a:highlight>
              </a:rPr>
              <a:t>6</a:t>
            </a:r>
          </a:p>
          <a:p>
            <a:r>
              <a:rPr lang="en-US" dirty="0">
                <a:highlight>
                  <a:srgbClr val="00FF00"/>
                </a:highlight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1657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231229" y="425614"/>
            <a:ext cx="11732171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Interface, implementation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applikation</a:t>
            </a:r>
            <a:endParaRPr lang="en-US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19368-7810-F24D-8F7F-BFBD4D1F9EFB}"/>
              </a:ext>
            </a:extLst>
          </p:cNvPr>
          <p:cNvSpPr txBox="1"/>
          <p:nvPr/>
        </p:nvSpPr>
        <p:spPr>
          <a:xfrm>
            <a:off x="6476195" y="3431725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 area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areaCircle</a:t>
            </a:r>
            <a:r>
              <a:rPr lang="en-US" dirty="0"/>
              <a:t> r = </a:t>
            </a:r>
            <a:r>
              <a:rPr lang="en-US" dirty="0" err="1"/>
              <a:t>System.Math.PI</a:t>
            </a:r>
            <a:r>
              <a:rPr lang="en-US" dirty="0"/>
              <a:t> * r * r</a:t>
            </a:r>
          </a:p>
          <a:p>
            <a:r>
              <a:rPr lang="en-US" dirty="0"/>
              <a:t>let </a:t>
            </a:r>
            <a:r>
              <a:rPr lang="en-US" dirty="0" err="1"/>
              <a:t>areaAnnulus</a:t>
            </a:r>
            <a:r>
              <a:rPr lang="en-US" dirty="0"/>
              <a:t> R r = </a:t>
            </a:r>
            <a:r>
              <a:rPr lang="en-US" dirty="0" err="1"/>
              <a:t>areaCircle</a:t>
            </a:r>
            <a:r>
              <a:rPr lang="en-US" dirty="0"/>
              <a:t> R - </a:t>
            </a:r>
            <a:r>
              <a:rPr lang="en-US" dirty="0" err="1"/>
              <a:t>areaCircle</a:t>
            </a:r>
            <a:r>
              <a:rPr lang="en-US" dirty="0"/>
              <a:t> 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1DE5F-37B6-1449-B8F5-693BD38CD105}"/>
              </a:ext>
            </a:extLst>
          </p:cNvPr>
          <p:cNvSpPr txBox="1"/>
          <p:nvPr/>
        </p:nvSpPr>
        <p:spPr>
          <a:xfrm>
            <a:off x="6247595" y="306968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area.fs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7DAC7-5BB4-C943-8F1B-781249B7F73A}"/>
              </a:ext>
            </a:extLst>
          </p:cNvPr>
          <p:cNvSpPr txBox="1"/>
          <p:nvPr/>
        </p:nvSpPr>
        <p:spPr>
          <a:xfrm>
            <a:off x="6476195" y="5657085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area.areaAnnulus</a:t>
            </a:r>
            <a:r>
              <a:rPr lang="en-US" dirty="0"/>
              <a:t> 3.5 1.5)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EB853-F1E1-D34C-8B46-1BD601E31841}"/>
              </a:ext>
            </a:extLst>
          </p:cNvPr>
          <p:cNvSpPr txBox="1"/>
          <p:nvPr/>
        </p:nvSpPr>
        <p:spPr>
          <a:xfrm>
            <a:off x="6247595" y="524691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main.fsx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BF6419-BB3D-004C-A4C6-2E00B3F97E69}"/>
              </a:ext>
            </a:extLst>
          </p:cNvPr>
          <p:cNvSpPr txBox="1"/>
          <p:nvPr/>
        </p:nvSpPr>
        <p:spPr>
          <a:xfrm>
            <a:off x="231229" y="2670827"/>
            <a:ext cx="39393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areaCircle</a:t>
            </a:r>
            <a:r>
              <a:rPr lang="en-US" dirty="0"/>
              <a:t> r = </a:t>
            </a:r>
          </a:p>
          <a:p>
            <a:r>
              <a:rPr lang="en-US" dirty="0"/>
              <a:t>  </a:t>
            </a:r>
            <a:r>
              <a:rPr lang="en-US" dirty="0" err="1"/>
              <a:t>System.Math.PI</a:t>
            </a:r>
            <a:r>
              <a:rPr lang="en-US" dirty="0"/>
              <a:t> * r * r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areaAnnulus</a:t>
            </a:r>
            <a:r>
              <a:rPr lang="en-US" dirty="0"/>
              <a:t> R r =</a:t>
            </a:r>
          </a:p>
          <a:p>
            <a:r>
              <a:rPr lang="en-US" dirty="0"/>
              <a:t>  </a:t>
            </a:r>
            <a:r>
              <a:rPr lang="en-US" dirty="0" err="1"/>
              <a:t>areaCircle</a:t>
            </a:r>
            <a:r>
              <a:rPr lang="en-US" dirty="0"/>
              <a:t> R </a:t>
            </a:r>
            <a:r>
              <a:rPr lang="en-DK" dirty="0"/>
              <a:t>-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r</a:t>
            </a:r>
          </a:p>
          <a:p>
            <a:endParaRPr lang="en-US" dirty="0"/>
          </a:p>
          <a:p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areaAnnulus</a:t>
            </a:r>
            <a:r>
              <a:rPr lang="en-US" dirty="0"/>
              <a:t> 3.5 1.5)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06FE5B-10FD-D041-A248-9E4F0E593380}"/>
              </a:ext>
            </a:extLst>
          </p:cNvPr>
          <p:cNvSpPr txBox="1"/>
          <p:nvPr/>
        </p:nvSpPr>
        <p:spPr>
          <a:xfrm>
            <a:off x="6476195" y="1603791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 area</a:t>
            </a:r>
          </a:p>
          <a:p>
            <a:endParaRPr lang="en-US" dirty="0"/>
          </a:p>
          <a:p>
            <a:r>
              <a:rPr lang="en-US" dirty="0" err="1"/>
              <a:t>val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: float -&gt; float</a:t>
            </a:r>
          </a:p>
          <a:p>
            <a:r>
              <a:rPr lang="en-US" dirty="0" err="1"/>
              <a:t>val</a:t>
            </a:r>
            <a:r>
              <a:rPr lang="en-US" dirty="0"/>
              <a:t> </a:t>
            </a:r>
            <a:r>
              <a:rPr lang="en-US" dirty="0" err="1"/>
              <a:t>areaAnnulus</a:t>
            </a:r>
            <a:r>
              <a:rPr lang="en-US" dirty="0"/>
              <a:t> : float -&gt; float -&gt; float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E4196C-F88E-8142-80F7-8BEBE66D8282}"/>
              </a:ext>
            </a:extLst>
          </p:cNvPr>
          <p:cNvSpPr txBox="1"/>
          <p:nvPr/>
        </p:nvSpPr>
        <p:spPr>
          <a:xfrm>
            <a:off x="6247595" y="1241750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area.fsi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E560274-A6CE-D140-9ED7-6426FF474F4A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4170556" y="2203956"/>
            <a:ext cx="2305639" cy="162103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EE1C87-8F94-6C45-815C-70873B25F93E}"/>
              </a:ext>
            </a:extLst>
          </p:cNvPr>
          <p:cNvCxnSpPr>
            <a:cxnSpLocks/>
            <a:stCxn id="15" idx="3"/>
            <a:endCxn id="8" idx="1"/>
          </p:cNvCxnSpPr>
          <p:nvPr/>
        </p:nvCxnSpPr>
        <p:spPr>
          <a:xfrm>
            <a:off x="4170556" y="3824989"/>
            <a:ext cx="2305639" cy="20690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BDD92D-8616-5A49-A4D9-E24A88ABF336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>
            <a:off x="4170556" y="3824989"/>
            <a:ext cx="2305639" cy="201676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79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231229" y="329443"/>
            <a:ext cx="11732171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Dokumentationsstandarden</a:t>
            </a:r>
            <a:endParaRPr lang="en-US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19368-7810-F24D-8F7F-BFBD4D1F9EFB}"/>
              </a:ext>
            </a:extLst>
          </p:cNvPr>
          <p:cNvSpPr txBox="1"/>
          <p:nvPr/>
        </p:nvSpPr>
        <p:spPr>
          <a:xfrm>
            <a:off x="6999461" y="1716614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 area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areaCircle</a:t>
            </a:r>
            <a:r>
              <a:rPr lang="en-US" dirty="0"/>
              <a:t> r = </a:t>
            </a:r>
            <a:r>
              <a:rPr lang="en-US" dirty="0" err="1"/>
              <a:t>System.Math.PI</a:t>
            </a:r>
            <a:r>
              <a:rPr lang="en-US" dirty="0"/>
              <a:t> * r * r</a:t>
            </a:r>
          </a:p>
          <a:p>
            <a:r>
              <a:rPr lang="en-US" dirty="0"/>
              <a:t>let </a:t>
            </a:r>
            <a:r>
              <a:rPr lang="en-US" dirty="0" err="1"/>
              <a:t>areaAnnulus</a:t>
            </a:r>
            <a:r>
              <a:rPr lang="en-US" dirty="0"/>
              <a:t> R r = </a:t>
            </a:r>
            <a:r>
              <a:rPr lang="en-US" dirty="0" err="1"/>
              <a:t>areaCircle</a:t>
            </a:r>
            <a:r>
              <a:rPr lang="en-US" dirty="0"/>
              <a:t> R - </a:t>
            </a:r>
            <a:r>
              <a:rPr lang="en-US" dirty="0" err="1"/>
              <a:t>areaCircle</a:t>
            </a:r>
            <a:r>
              <a:rPr lang="en-US" dirty="0"/>
              <a:t> 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1DE5F-37B6-1449-B8F5-693BD38CD105}"/>
              </a:ext>
            </a:extLst>
          </p:cNvPr>
          <p:cNvSpPr txBox="1"/>
          <p:nvPr/>
        </p:nvSpPr>
        <p:spPr>
          <a:xfrm>
            <a:off x="7004207" y="134728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area.fs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06FE5B-10FD-D041-A248-9E4F0E593380}"/>
              </a:ext>
            </a:extLst>
          </p:cNvPr>
          <p:cNvSpPr txBox="1"/>
          <p:nvPr/>
        </p:nvSpPr>
        <p:spPr>
          <a:xfrm>
            <a:off x="883920" y="1709323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 area</a:t>
            </a:r>
          </a:p>
          <a:p>
            <a:endParaRPr lang="en-US" dirty="0"/>
          </a:p>
          <a:p>
            <a:r>
              <a:rPr lang="en-US" dirty="0" err="1"/>
              <a:t>val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: float -&gt; float</a:t>
            </a:r>
          </a:p>
          <a:p>
            <a:r>
              <a:rPr lang="en-US" dirty="0" err="1"/>
              <a:t>val</a:t>
            </a:r>
            <a:r>
              <a:rPr lang="en-US" dirty="0"/>
              <a:t> </a:t>
            </a:r>
            <a:r>
              <a:rPr lang="en-US" dirty="0" err="1"/>
              <a:t>areaAnnulus</a:t>
            </a:r>
            <a:r>
              <a:rPr lang="en-US" dirty="0"/>
              <a:t> : float -&gt; float -&gt; float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E4196C-F88E-8142-80F7-8BEBE66D8282}"/>
              </a:ext>
            </a:extLst>
          </p:cNvPr>
          <p:cNvSpPr txBox="1"/>
          <p:nvPr/>
        </p:nvSpPr>
        <p:spPr>
          <a:xfrm>
            <a:off x="883920" y="1317784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area.fsi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ED758D-5082-D748-B39A-CF151349DB7F}"/>
              </a:ext>
            </a:extLst>
          </p:cNvPr>
          <p:cNvSpPr txBox="1"/>
          <p:nvPr/>
        </p:nvSpPr>
        <p:spPr>
          <a:xfrm>
            <a:off x="0" y="707293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area.fsi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AFE639-8606-3C4A-BB52-18878A7CFB23}"/>
              </a:ext>
            </a:extLst>
          </p:cNvPr>
          <p:cNvSpPr/>
          <p:nvPr/>
        </p:nvSpPr>
        <p:spPr>
          <a:xfrm>
            <a:off x="0" y="1076625"/>
            <a:ext cx="6768233" cy="563231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DK" dirty="0"/>
              <a:t>module area</a:t>
            </a:r>
          </a:p>
          <a:p>
            <a:endParaRPr lang="en-DK" dirty="0"/>
          </a:p>
          <a:p>
            <a:r>
              <a:rPr lang="en-DK" dirty="0"/>
              <a:t>/// &lt;summary&gt;Calculate the area of a circle.&lt;/summary&gt;</a:t>
            </a:r>
          </a:p>
          <a:p>
            <a:r>
              <a:rPr lang="en-DK" dirty="0"/>
              <a:t>/// &lt;remarks&gt;Radius is assumed to be non-negative.&lt;/remarks&gt;</a:t>
            </a:r>
          </a:p>
          <a:p>
            <a:r>
              <a:rPr lang="en-DK" dirty="0"/>
              <a:t>/// &lt;example&gt;</a:t>
            </a:r>
          </a:p>
          <a:p>
            <a:r>
              <a:rPr lang="en-DK" dirty="0"/>
              <a:t>/// The following code:</a:t>
            </a:r>
          </a:p>
          <a:p>
            <a:r>
              <a:rPr lang="en-DK" dirty="0"/>
              <a:t>/// &lt;code&gt;</a:t>
            </a:r>
          </a:p>
          <a:p>
            <a:r>
              <a:rPr lang="en-DK" dirty="0"/>
              <a:t>///   let r = 1.5</a:t>
            </a:r>
          </a:p>
          <a:p>
            <a:r>
              <a:rPr lang="en-DK" dirty="0"/>
              <a:t>///   let a = areaCircle r</a:t>
            </a:r>
          </a:p>
          <a:p>
            <a:r>
              <a:rPr lang="en-DK" dirty="0"/>
              <a:t>///   printfn "areaCircle %.1f = %.1f" r a</a:t>
            </a:r>
          </a:p>
          <a:p>
            <a:r>
              <a:rPr lang="en-DK" dirty="0"/>
              <a:t>/// &lt;/code&gt;</a:t>
            </a:r>
          </a:p>
          <a:p>
            <a:r>
              <a:rPr lang="en-DK" dirty="0"/>
              <a:t>/// prints &lt;c&gt;areaCircle 1.5 = 7.1&lt;/c&gt;.</a:t>
            </a:r>
          </a:p>
          <a:p>
            <a:r>
              <a:rPr lang="en-DK" dirty="0"/>
              <a:t>/// &lt;/example&gt;</a:t>
            </a:r>
          </a:p>
          <a:p>
            <a:r>
              <a:rPr lang="en-DK" dirty="0"/>
              <a:t>/// &lt;param name="r"&gt;Radius of the circle.&lt;/param&gt;</a:t>
            </a:r>
          </a:p>
          <a:p>
            <a:r>
              <a:rPr lang="en-DK" dirty="0"/>
              <a:t>/// &lt;returns&gt;The area of the circle.&lt;/returns&gt;</a:t>
            </a:r>
          </a:p>
          <a:p>
            <a:r>
              <a:rPr lang="en-DK" dirty="0"/>
              <a:t>val areaCircle : r:float -&gt; float</a:t>
            </a:r>
          </a:p>
          <a:p>
            <a:endParaRPr lang="en-DK" dirty="0"/>
          </a:p>
          <a:p>
            <a:r>
              <a:rPr lang="en-DK" dirty="0"/>
              <a:t>/// Calculate the area of an annulus with outer and inner </a:t>
            </a:r>
          </a:p>
          <a:p>
            <a:r>
              <a:rPr lang="en-DK" dirty="0"/>
              <a:t>/// radius R and r.</a:t>
            </a:r>
          </a:p>
          <a:p>
            <a:r>
              <a:rPr lang="en-DK" dirty="0"/>
              <a:t>val areaAnnulus : R:float -&gt; r:float -&gt; float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61DA31-4FB2-A14B-B024-457499D4BC00}"/>
              </a:ext>
            </a:extLst>
          </p:cNvPr>
          <p:cNvSpPr/>
          <p:nvPr/>
        </p:nvSpPr>
        <p:spPr>
          <a:xfrm>
            <a:off x="6768233" y="1076625"/>
            <a:ext cx="5423767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DK" dirty="0"/>
              <a:t>module area</a:t>
            </a:r>
          </a:p>
          <a:p>
            <a:endParaRPr lang="en-DK" dirty="0"/>
          </a:p>
          <a:p>
            <a:r>
              <a:rPr lang="en-DK" dirty="0"/>
              <a:t>let areaCircle r = System.Math.PI * r * r</a:t>
            </a:r>
          </a:p>
          <a:p>
            <a:endParaRPr lang="en-DK" dirty="0"/>
          </a:p>
          <a:p>
            <a:r>
              <a:rPr lang="en-DK" dirty="0"/>
              <a:t>// We assume that R &gt; r.</a:t>
            </a:r>
          </a:p>
          <a:p>
            <a:r>
              <a:rPr lang="en-DK" dirty="0"/>
              <a:t>// Note to self: add error handling in the future</a:t>
            </a:r>
          </a:p>
          <a:p>
            <a:r>
              <a:rPr lang="en-DK" dirty="0"/>
              <a:t>let areaAnnulus R r = areaCircle R - areaCircle 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B28329-6DFA-4D48-9F6C-909E9AA86E98}"/>
              </a:ext>
            </a:extLst>
          </p:cNvPr>
          <p:cNvSpPr txBox="1"/>
          <p:nvPr/>
        </p:nvSpPr>
        <p:spPr>
          <a:xfrm>
            <a:off x="6768233" y="70959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area.fs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D6DED0-D746-2249-843B-D5B665C4D360}"/>
              </a:ext>
            </a:extLst>
          </p:cNvPr>
          <p:cNvSpPr txBox="1"/>
          <p:nvPr/>
        </p:nvSpPr>
        <p:spPr>
          <a:xfrm>
            <a:off x="6768233" y="4169779"/>
            <a:ext cx="5195167" cy="17543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DK" dirty="0"/>
              <a:t>Diskuter med din nabo:</a:t>
            </a:r>
          </a:p>
          <a:p>
            <a:pPr marL="342900" indent="-342900">
              <a:buAutoNum type="arabicPeriod"/>
            </a:pPr>
            <a:r>
              <a:rPr lang="en-DK" dirty="0"/>
              <a:t>H</a:t>
            </a:r>
            <a:r>
              <a:rPr lang="en-GB" dirty="0"/>
              <a:t>v</a:t>
            </a:r>
            <a:r>
              <a:rPr lang="en-DK" dirty="0"/>
              <a:t>ilke værdier for areaCircle og areaAnnulus vil være nyttige at teste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blackbox</a:t>
            </a:r>
            <a:r>
              <a:rPr lang="en-GB" dirty="0"/>
              <a:t> </a:t>
            </a:r>
            <a:r>
              <a:rPr lang="en-GB" dirty="0" err="1"/>
              <a:t>afprøvning</a:t>
            </a:r>
            <a:r>
              <a:rPr lang="en-GB" dirty="0"/>
              <a:t>?</a:t>
            </a:r>
          </a:p>
          <a:p>
            <a:pPr marL="342900" indent="-342900">
              <a:buAutoNum type="arabicPeriod"/>
            </a:pPr>
            <a:r>
              <a:rPr lang="en-GB" dirty="0" err="1"/>
              <a:t>Hvilke</a:t>
            </a:r>
            <a:r>
              <a:rPr lang="en-GB" dirty="0"/>
              <a:t> ‘units’ </a:t>
            </a:r>
            <a:r>
              <a:rPr lang="en-GB" dirty="0" err="1"/>
              <a:t>vil</a:t>
            </a:r>
            <a:r>
              <a:rPr lang="en-GB" dirty="0"/>
              <a:t> I </a:t>
            </a:r>
            <a:r>
              <a:rPr lang="en-GB" dirty="0" err="1"/>
              <a:t>vælge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whitebox</a:t>
            </a:r>
            <a:r>
              <a:rPr lang="en-GB" dirty="0"/>
              <a:t> </a:t>
            </a:r>
            <a:r>
              <a:rPr lang="en-GB" dirty="0" err="1"/>
              <a:t>afprøvning</a:t>
            </a:r>
            <a:r>
              <a:rPr lang="en-GB" dirty="0"/>
              <a:t>?</a:t>
            </a:r>
            <a:r>
              <a:rPr lang="en-D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607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  <p:bldP spid="9" grpId="0"/>
      <p:bldP spid="20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231229" y="425614"/>
            <a:ext cx="11732171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Advarsel</a:t>
            </a:r>
            <a:r>
              <a:rPr lang="en-US" dirty="0"/>
              <a:t>: </a:t>
            </a:r>
            <a:r>
              <a:rPr lang="en-US" dirty="0" err="1"/>
              <a:t>biblioteks</a:t>
            </a:r>
            <a:r>
              <a:rPr lang="en-US" dirty="0"/>
              <a:t>-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applikationsfil</a:t>
            </a:r>
            <a:r>
              <a:rPr lang="en-US" dirty="0"/>
              <a:t> </a:t>
            </a:r>
            <a:r>
              <a:rPr lang="en-US" dirty="0" err="1"/>
              <a:t>skal</a:t>
            </a:r>
            <a:r>
              <a:rPr lang="en-US" dirty="0"/>
              <a:t> have </a:t>
            </a:r>
            <a:r>
              <a:rPr lang="en-US" dirty="0" err="1"/>
              <a:t>forskellige</a:t>
            </a:r>
            <a:r>
              <a:rPr lang="en-US" dirty="0"/>
              <a:t> </a:t>
            </a:r>
            <a:r>
              <a:rPr lang="en-US" dirty="0" err="1"/>
              <a:t>navne</a:t>
            </a:r>
            <a:r>
              <a:rPr lang="en-US" dirty="0"/>
              <a:t>!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19368-7810-F24D-8F7F-BFBD4D1F9EFB}"/>
              </a:ext>
            </a:extLst>
          </p:cNvPr>
          <p:cNvSpPr txBox="1"/>
          <p:nvPr/>
        </p:nvSpPr>
        <p:spPr>
          <a:xfrm>
            <a:off x="3383280" y="1672584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 area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areaCircle</a:t>
            </a:r>
            <a:r>
              <a:rPr lang="en-US" dirty="0"/>
              <a:t> r = </a:t>
            </a:r>
            <a:r>
              <a:rPr lang="en-US" dirty="0" err="1"/>
              <a:t>System.Math.PI</a:t>
            </a:r>
            <a:r>
              <a:rPr lang="en-US" dirty="0"/>
              <a:t> * r * r</a:t>
            </a:r>
          </a:p>
          <a:p>
            <a:r>
              <a:rPr lang="en-US" dirty="0"/>
              <a:t>let </a:t>
            </a:r>
            <a:r>
              <a:rPr lang="en-US" dirty="0" err="1"/>
              <a:t>areaAnnulus</a:t>
            </a:r>
            <a:r>
              <a:rPr lang="en-US" dirty="0"/>
              <a:t> R r = </a:t>
            </a:r>
            <a:r>
              <a:rPr lang="en-US" dirty="0" err="1"/>
              <a:t>areaCircle</a:t>
            </a:r>
            <a:r>
              <a:rPr lang="en-US" dirty="0"/>
              <a:t> R - </a:t>
            </a:r>
            <a:r>
              <a:rPr lang="en-US" dirty="0" err="1"/>
              <a:t>areaCircle</a:t>
            </a:r>
            <a:r>
              <a:rPr lang="en-US" dirty="0"/>
              <a:t> 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1DE5F-37B6-1449-B8F5-693BD38CD105}"/>
              </a:ext>
            </a:extLst>
          </p:cNvPr>
          <p:cNvSpPr txBox="1"/>
          <p:nvPr/>
        </p:nvSpPr>
        <p:spPr>
          <a:xfrm>
            <a:off x="3154680" y="131054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area.fs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7CA51-E580-5845-A33C-095633CB4E6A}"/>
              </a:ext>
            </a:extLst>
          </p:cNvPr>
          <p:cNvSpPr txBox="1"/>
          <p:nvPr/>
        </p:nvSpPr>
        <p:spPr>
          <a:xfrm>
            <a:off x="3383280" y="3720165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area.areaAnnulus</a:t>
            </a:r>
            <a:r>
              <a:rPr lang="en-US" dirty="0"/>
              <a:t> 3.5 1.5)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BCF346-590D-5441-89AE-D40DC8E4E850}"/>
              </a:ext>
            </a:extLst>
          </p:cNvPr>
          <p:cNvSpPr txBox="1"/>
          <p:nvPr/>
        </p:nvSpPr>
        <p:spPr>
          <a:xfrm>
            <a:off x="3154680" y="333406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area.fsx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7DAC7-5BB4-C943-8F1B-781249B7F73A}"/>
              </a:ext>
            </a:extLst>
          </p:cNvPr>
          <p:cNvSpPr txBox="1"/>
          <p:nvPr/>
        </p:nvSpPr>
        <p:spPr>
          <a:xfrm>
            <a:off x="3383280" y="4891995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area.areaAnnulus</a:t>
            </a:r>
            <a:r>
              <a:rPr lang="en-US" dirty="0"/>
              <a:t> 3.5 1.5)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EB853-F1E1-D34C-8B46-1BD601E31841}"/>
              </a:ext>
            </a:extLst>
          </p:cNvPr>
          <p:cNvSpPr txBox="1"/>
          <p:nvPr/>
        </p:nvSpPr>
        <p:spPr>
          <a:xfrm>
            <a:off x="3154680" y="4481828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areaTest.fsx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75A01E-DE66-6346-A741-67ADC04E695F}"/>
              </a:ext>
            </a:extLst>
          </p:cNvPr>
          <p:cNvCxnSpPr>
            <a:cxnSpLocks/>
          </p:cNvCxnSpPr>
          <p:nvPr/>
        </p:nvCxnSpPr>
        <p:spPr>
          <a:xfrm>
            <a:off x="3276600" y="3474376"/>
            <a:ext cx="4191000" cy="7151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E36FC5-4B60-8248-BD1D-2CFF6BDB8591}"/>
              </a:ext>
            </a:extLst>
          </p:cNvPr>
          <p:cNvCxnSpPr>
            <a:cxnSpLocks/>
          </p:cNvCxnSpPr>
          <p:nvPr/>
        </p:nvCxnSpPr>
        <p:spPr>
          <a:xfrm flipV="1">
            <a:off x="3276600" y="3474376"/>
            <a:ext cx="4191000" cy="7151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12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1020</Words>
  <Application>Microsoft Macintosh PowerPoint</Application>
  <PresentationFormat>Widescreen</PresentationFormat>
  <Paragraphs>248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Microsoft New Tai Lue</vt:lpstr>
      <vt:lpstr>Brugerdefineret design</vt:lpstr>
      <vt:lpstr>PowerPoint Presentation</vt:lpstr>
      <vt:lpstr>Hvor langt er I kommet med materialet?</vt:lpstr>
      <vt:lpstr>Hvad er typen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Spørgsmål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2021-09-29T20:41:06Z</dcterms:modified>
</cp:coreProperties>
</file>